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32" r:id="rId1"/>
  </p:sldMasterIdLst>
  <p:notesMasterIdLst>
    <p:notesMasterId r:id="rId17"/>
  </p:notesMasterIdLst>
  <p:handoutMasterIdLst>
    <p:handoutMasterId r:id="rId18"/>
  </p:handoutMasterIdLst>
  <p:sldIdLst>
    <p:sldId id="371" r:id="rId2"/>
    <p:sldId id="411" r:id="rId3"/>
    <p:sldId id="412" r:id="rId4"/>
    <p:sldId id="422" r:id="rId5"/>
    <p:sldId id="413" r:id="rId6"/>
    <p:sldId id="414" r:id="rId7"/>
    <p:sldId id="424" r:id="rId8"/>
    <p:sldId id="421" r:id="rId9"/>
    <p:sldId id="423" r:id="rId10"/>
    <p:sldId id="407" r:id="rId11"/>
    <p:sldId id="416" r:id="rId12"/>
    <p:sldId id="415" r:id="rId13"/>
    <p:sldId id="419" r:id="rId14"/>
    <p:sldId id="417" r:id="rId15"/>
    <p:sldId id="425" r:id="rId16"/>
  </p:sldIdLst>
  <p:sldSz cx="9144000" cy="6858000" type="screen4x3"/>
  <p:notesSz cx="6761163" cy="99425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5373D9"/>
    <a:srgbClr val="0066FF"/>
    <a:srgbClr val="003399"/>
    <a:srgbClr val="120606"/>
    <a:srgbClr val="772727"/>
    <a:srgbClr val="24FC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8566" autoAdjust="0"/>
  </p:normalViewPr>
  <p:slideViewPr>
    <p:cSldViewPr>
      <p:cViewPr varScale="1">
        <p:scale>
          <a:sx n="115" d="100"/>
          <a:sy n="115" d="100"/>
        </p:scale>
        <p:origin x="124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121" d="100"/>
          <a:sy n="121" d="100"/>
        </p:scale>
        <p:origin x="-1974" y="-90"/>
      </p:cViewPr>
      <p:guideLst>
        <p:guide orient="horz" pos="3131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5300"/>
          </a:xfrm>
          <a:prstGeom prst="rect">
            <a:avLst/>
          </a:prstGeom>
        </p:spPr>
        <p:txBody>
          <a:bodyPr vert="horz" lIns="92007" tIns="46004" rIns="92007" bIns="4600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5300"/>
          </a:xfrm>
          <a:prstGeom prst="rect">
            <a:avLst/>
          </a:prstGeom>
        </p:spPr>
        <p:txBody>
          <a:bodyPr vert="horz" lIns="92007" tIns="46004" rIns="92007" bIns="4600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6C85328-FB2C-4431-A7C6-7044DB50730A}" type="datetimeFigureOut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30525" cy="498475"/>
          </a:xfrm>
          <a:prstGeom prst="rect">
            <a:avLst/>
          </a:prstGeom>
        </p:spPr>
        <p:txBody>
          <a:bodyPr vert="horz" lIns="92007" tIns="46004" rIns="92007" bIns="4600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2450"/>
            <a:ext cx="2930525" cy="498475"/>
          </a:xfrm>
          <a:prstGeom prst="rect">
            <a:avLst/>
          </a:prstGeom>
        </p:spPr>
        <p:txBody>
          <a:bodyPr vert="horz" wrap="square" lIns="92007" tIns="46004" rIns="92007" bIns="4600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9DEF0AD-549C-4264-A2F5-830B58A4C6A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5300"/>
          </a:xfrm>
          <a:prstGeom prst="rect">
            <a:avLst/>
          </a:prstGeom>
        </p:spPr>
        <p:txBody>
          <a:bodyPr vert="horz" lIns="92007" tIns="46004" rIns="92007" bIns="4600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5300"/>
          </a:xfrm>
          <a:prstGeom prst="rect">
            <a:avLst/>
          </a:prstGeom>
        </p:spPr>
        <p:txBody>
          <a:bodyPr vert="horz" lIns="92007" tIns="46004" rIns="92007" bIns="4600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147E6B3-CFBB-4340-8292-ECC11B0FE8B5}" type="datetimeFigureOut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3763" y="744538"/>
            <a:ext cx="4973637" cy="3732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07" tIns="46004" rIns="92007" bIns="46004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19638"/>
            <a:ext cx="5408613" cy="4475162"/>
          </a:xfrm>
          <a:prstGeom prst="rect">
            <a:avLst/>
          </a:prstGeom>
        </p:spPr>
        <p:txBody>
          <a:bodyPr vert="horz" lIns="92007" tIns="46004" rIns="92007" bIns="46004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30525" cy="498475"/>
          </a:xfrm>
          <a:prstGeom prst="rect">
            <a:avLst/>
          </a:prstGeom>
        </p:spPr>
        <p:txBody>
          <a:bodyPr vert="horz" lIns="92007" tIns="46004" rIns="92007" bIns="4600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2450"/>
            <a:ext cx="2930525" cy="498475"/>
          </a:xfrm>
          <a:prstGeom prst="rect">
            <a:avLst/>
          </a:prstGeom>
        </p:spPr>
        <p:txBody>
          <a:bodyPr vert="horz" wrap="square" lIns="92007" tIns="46004" rIns="92007" bIns="4600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36B23FF-3AC3-4D85-81B8-CE4E10DD334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8AD60A5-E943-48AB-8CEB-96F531830A1F}" type="slidenum">
              <a:rPr lang="ru-RU" altLang="ru-RU" smtClean="0"/>
              <a:pPr>
                <a:spcBef>
                  <a:spcPct val="0"/>
                </a:spcBef>
              </a:pPr>
              <a:t>1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FFC17-1748-46C6-BA98-4B68C5011C4F}" type="datetime1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EF163-CD93-4AC7-9D3C-2AF7694D615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9990650"/>
      </p:ext>
    </p:extLst>
  </p:cSld>
  <p:clrMapOvr>
    <a:masterClrMapping/>
  </p:clrMapOvr>
  <p:transition spd="med"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CED3D-62F9-415B-A5EA-9B1E21A4D64F}" type="datetime1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7BBF0-A509-49BB-A4A6-DD90000427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8954536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>
                <a:solidFill>
                  <a:srgbClr val="C0E474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2276B-44CD-4E26-9F5A-676A2C3BD742}" type="datetime1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DF119-6CCA-461E-B38D-23FF173D97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068799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FE3A1-4E71-451B-93FC-3A3C2BFDC929}" type="datetime1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7FB49-C496-46A2-804F-7CCD997E9B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583909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>
                <a:solidFill>
                  <a:srgbClr val="C0E474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75A04-E5B1-48DE-A91F-0E73DB0D8A26}" type="datetime1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9C56C-E94C-4DFC-AD50-EE2F5D4A51B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648445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3088B-E9B6-4DD2-9CCA-17C37D592421}" type="datetime1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D2A7A-97AA-4AF9-B223-C0CB5A1A703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515369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882CD-F152-4681-ADDB-0136322213EF}" type="datetime1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9707D-7288-49A9-A2F8-FCA053F459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0204116"/>
      </p:ext>
    </p:extLst>
  </p:cSld>
  <p:clrMapOvr>
    <a:masterClrMapping/>
  </p:clrMapOvr>
  <p:transition spd="med">
    <p:pull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0BF8-DA7C-4275-9813-3711DCB93C07}" type="datetime1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E1F68-2B10-4726-87CD-EC54382E832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2512906"/>
      </p:ext>
    </p:extLst>
  </p:cSld>
  <p:clrMapOvr>
    <a:masterClrMapping/>
  </p:clrMapOvr>
  <p:transition spd="med"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EEA3D-CEC9-4DB8-8555-26C0E777B0E5}" type="datetime1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09ED3-E4F3-44BE-9F90-54FCA6E950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6296023"/>
      </p:ext>
    </p:extLst>
  </p:cSld>
  <p:clrMapOvr>
    <a:masterClrMapping/>
  </p:clrMapOvr>
  <p:transition spd="med"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E2E3E-85B6-49C5-B7AD-39EFF787F748}" type="datetime1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9EBC3-24BF-4A20-AFA0-AF8060BBA1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45558962"/>
      </p:ext>
    </p:extLst>
  </p:cSld>
  <p:clrMapOvr>
    <a:masterClrMapping/>
  </p:clrMapOvr>
  <p:transition spd="med"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0E5A7-0640-4FE3-BE9D-ABD4E6F9E88D}" type="datetime1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6D76D-C0EB-45B8-A6AD-585C16AFEE4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3612078"/>
      </p:ext>
    </p:extLst>
  </p:cSld>
  <p:clrMapOvr>
    <a:masterClrMapping/>
  </p:clrMapOvr>
  <p:transition spd="med"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61595-D2BF-45AC-AF9C-91A5BCCE27CC}" type="datetime1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9FB5F-88C0-4401-B049-38C0C464C5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9340381"/>
      </p:ext>
    </p:extLst>
  </p:cSld>
  <p:clrMapOvr>
    <a:masterClrMapping/>
  </p:clrMapOvr>
  <p:transition spd="med"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C1774-D661-4B01-8A12-EB16136B70C4}" type="datetime1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3AF2B-B52E-4AFC-B815-7201A9D19B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5065107"/>
      </p:ext>
    </p:extLst>
  </p:cSld>
  <p:clrMapOvr>
    <a:masterClrMapping/>
  </p:clrMapOvr>
  <p:transition spd="med"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F1BD9-47A7-46A3-99B7-25C85F286350}" type="datetime1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B4263-AE93-4C0E-ACB7-9DE5F8058B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9625697"/>
      </p:ext>
    </p:extLst>
  </p:cSld>
  <p:clrMapOvr>
    <a:masterClrMapping/>
  </p:clrMapOvr>
  <p:transition spd="med"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695F-7538-4C4F-805F-5894D7E18E97}" type="datetime1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AF3F6-51D5-440B-9065-93044F7B1E8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5301686"/>
      </p:ext>
    </p:extLst>
  </p:cSld>
  <p:clrMapOvr>
    <a:masterClrMapping/>
  </p:clrMapOvr>
  <p:transition spd="med"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BBAE1-1223-4534-A128-665C1EE8D5B1}" type="datetime1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009C4-459D-49D6-B251-F1C43BFFBE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3750084"/>
      </p:ext>
    </p:extLst>
  </p:cSld>
  <p:clrMapOvr>
    <a:masterClrMapping/>
  </p:clrMapOvr>
  <p:transition spd="med"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1C36895-2BD6-49DB-813D-953AE1E7DBB1}" type="datetime1">
              <a:rPr lang="ru-RU"/>
              <a:pPr>
                <a:defRPr/>
              </a:pPr>
              <a:t>06.04.2022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DF47C309-863C-475E-96A8-053CDA6B00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1" r:id="rId1"/>
    <p:sldLayoutId id="2147484228" r:id="rId2"/>
    <p:sldLayoutId id="2147484229" r:id="rId3"/>
    <p:sldLayoutId id="2147484230" r:id="rId4"/>
    <p:sldLayoutId id="2147484231" r:id="rId5"/>
    <p:sldLayoutId id="2147484232" r:id="rId6"/>
    <p:sldLayoutId id="2147484233" r:id="rId7"/>
    <p:sldLayoutId id="2147484234" r:id="rId8"/>
    <p:sldLayoutId id="2147484235" r:id="rId9"/>
    <p:sldLayoutId id="2147484236" r:id="rId10"/>
    <p:sldLayoutId id="2147484242" r:id="rId11"/>
    <p:sldLayoutId id="2147484237" r:id="rId12"/>
    <p:sldLayoutId id="2147484243" r:id="rId13"/>
    <p:sldLayoutId id="2147484238" r:id="rId14"/>
    <p:sldLayoutId id="2147484239" r:id="rId15"/>
    <p:sldLayoutId id="2147484240" r:id="rId16"/>
  </p:sldLayoutIdLst>
  <p:transition spd="med">
    <p:pull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3"/>
          <p:cNvSpPr txBox="1">
            <a:spLocks noChangeArrowheads="1"/>
          </p:cNvSpPr>
          <p:nvPr/>
        </p:nvSpPr>
        <p:spPr bwMode="auto">
          <a:xfrm>
            <a:off x="3714750" y="257175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0" y="0"/>
            <a:ext cx="18415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1">
              <a:solidFill>
                <a:schemeClr val="tx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99679" y="1844413"/>
            <a:ext cx="6120680" cy="1200329"/>
          </a:xfrm>
          <a:prstGeom prst="rect">
            <a:avLst/>
          </a:prstGeom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rgbClr val="0000FF"/>
                </a:solidFill>
              </a:rPr>
              <a:t>Учись, малыш, беречь здоровье! </a:t>
            </a:r>
            <a:endParaRPr lang="ru-RU" altLang="ru-RU" sz="3600" b="1" cap="all" dirty="0">
              <a:ln w="0"/>
              <a:solidFill>
                <a:srgbClr val="0000FF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10" descr="C:\Documents and Settings\Администратор\Мои документы\Мои рисунки\111эмблема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0000"/>
          </a:blip>
          <a:stretch>
            <a:fillRect/>
          </a:stretch>
        </p:blipFill>
        <p:spPr bwMode="auto">
          <a:xfrm>
            <a:off x="8024813" y="0"/>
            <a:ext cx="1081087" cy="12144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7174" name="TextBox 1"/>
          <p:cNvSpPr txBox="1">
            <a:spLocks noChangeArrowheads="1"/>
          </p:cNvSpPr>
          <p:nvPr/>
        </p:nvSpPr>
        <p:spPr bwMode="auto">
          <a:xfrm>
            <a:off x="704850" y="146050"/>
            <a:ext cx="620395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>
                <a:solidFill>
                  <a:srgbClr val="0000FF"/>
                </a:solidFill>
                <a:latin typeface="Times New Roman" panose="02020603050405020304" pitchFamily="18" charset="0"/>
              </a:rPr>
              <a:t>Управление Федеральной службы по надзору в сфере </a:t>
            </a:r>
            <a:br>
              <a:rPr lang="ru-RU" altLang="ru-RU" b="1">
                <a:solidFill>
                  <a:srgbClr val="0000FF"/>
                </a:solidFill>
                <a:latin typeface="Times New Roman" panose="02020603050405020304" pitchFamily="18" charset="0"/>
              </a:rPr>
            </a:br>
            <a:r>
              <a:rPr lang="ru-RU" altLang="ru-RU" b="1">
                <a:solidFill>
                  <a:srgbClr val="0000FF"/>
                </a:solidFill>
                <a:latin typeface="Times New Roman" panose="02020603050405020304" pitchFamily="18" charset="0"/>
              </a:rPr>
              <a:t>защиты прав потребителей и благополучия человека </a:t>
            </a:r>
            <a:br>
              <a:rPr lang="ru-RU" altLang="ru-RU" b="1">
                <a:solidFill>
                  <a:srgbClr val="0000FF"/>
                </a:solidFill>
                <a:latin typeface="Times New Roman" panose="02020603050405020304" pitchFamily="18" charset="0"/>
              </a:rPr>
            </a:br>
            <a:r>
              <a:rPr lang="ru-RU" altLang="ru-RU" b="1">
                <a:solidFill>
                  <a:srgbClr val="0000FF"/>
                </a:solidFill>
                <a:latin typeface="Times New Roman" panose="02020603050405020304" pitchFamily="18" charset="0"/>
              </a:rPr>
              <a:t>по Тюменской области</a:t>
            </a:r>
          </a:p>
        </p:txBody>
      </p:sp>
      <p:sp>
        <p:nvSpPr>
          <p:cNvPr id="7175" name="TextBox 2"/>
          <p:cNvSpPr txBox="1">
            <a:spLocks noChangeArrowheads="1"/>
          </p:cNvSpPr>
          <p:nvPr/>
        </p:nvSpPr>
        <p:spPr bwMode="auto">
          <a:xfrm>
            <a:off x="2979738" y="6411913"/>
            <a:ext cx="1654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b="1">
                <a:solidFill>
                  <a:srgbClr val="003399"/>
                </a:solidFill>
                <a:latin typeface="Times New Roman" panose="02020603050405020304" pitchFamily="18" charset="0"/>
              </a:rPr>
              <a:t>Тюмень 2022 г.</a:t>
            </a:r>
            <a:endParaRPr lang="ru-RU" altLang="ru-RU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3546023"/>
            <a:ext cx="4844587" cy="2502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16013" y="106363"/>
            <a:ext cx="547211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Держи спину ровно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026" y="1005846"/>
            <a:ext cx="6038158" cy="5463382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5" y="1700808"/>
            <a:ext cx="2193925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933056"/>
            <a:ext cx="2193924" cy="1656000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905E646-FB3F-476B-A4FF-4D7ED70F3F97}" type="slidenum">
              <a:rPr lang="ru-RU" altLang="ru-RU" smtClean="0">
                <a:solidFill>
                  <a:schemeClr val="accent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ru-RU" altLang="ru-RU" smtClean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grpSp>
        <p:nvGrpSpPr>
          <p:cNvPr id="18435" name="Группа 2"/>
          <p:cNvGrpSpPr>
            <a:grpSpLocks/>
          </p:cNvGrpSpPr>
          <p:nvPr/>
        </p:nvGrpSpPr>
        <p:grpSpPr bwMode="auto">
          <a:xfrm>
            <a:off x="69850" y="115888"/>
            <a:ext cx="9004300" cy="6715125"/>
            <a:chOff x="70496" y="116632"/>
            <a:chExt cx="9003008" cy="6713587"/>
          </a:xfrm>
        </p:grpSpPr>
        <p:grpSp>
          <p:nvGrpSpPr>
            <p:cNvPr id="18436" name="Группа 1"/>
            <p:cNvGrpSpPr>
              <a:grpSpLocks/>
            </p:cNvGrpSpPr>
            <p:nvPr/>
          </p:nvGrpSpPr>
          <p:grpSpPr bwMode="auto">
            <a:xfrm>
              <a:off x="70496" y="116632"/>
              <a:ext cx="9003008" cy="6713587"/>
              <a:chOff x="70496" y="116632"/>
              <a:chExt cx="9003008" cy="6713587"/>
            </a:xfrm>
          </p:grpSpPr>
          <p:pic>
            <p:nvPicPr>
              <p:cNvPr id="15363" name="Рисунок 5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4" r="1962" b="19565"/>
              <a:stretch/>
            </p:blipFill>
            <p:spPr bwMode="auto">
              <a:xfrm>
                <a:off x="70496" y="116632"/>
                <a:ext cx="9003008" cy="5328592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  <a:extLst/>
            </p:spPr>
          </p:pic>
          <p:sp>
            <p:nvSpPr>
              <p:cNvPr id="4" name="Прямоугольник 3"/>
              <p:cNvSpPr/>
              <p:nvPr/>
            </p:nvSpPr>
            <p:spPr>
              <a:xfrm>
                <a:off x="251445" y="5444648"/>
                <a:ext cx="8641110" cy="1385571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 indent="450850" algn="ctr">
                  <a:defRPr/>
                </a:pPr>
                <a:r>
                  <a:rPr lang="ru-RU" sz="1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Требования Всемирной Организации здравоохранения (ВОЗ) к организации телепросмотра для детей:</a:t>
                </a:r>
              </a:p>
              <a:p>
                <a:pPr marL="171450" indent="-171450" algn="ctr">
                  <a:buFont typeface="Wingdings" panose="05000000000000000000" pitchFamily="2" charset="2"/>
                  <a:buChar char="v"/>
                  <a:defRPr/>
                </a:pPr>
                <a:r>
                  <a:rPr lang="ru-RU" sz="1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Младенцы и ранний возраст – ЗАПРЕЩЕНО.</a:t>
                </a:r>
              </a:p>
              <a:p>
                <a:pPr marL="171450" indent="-171450" algn="ctr">
                  <a:buFont typeface="Wingdings" panose="05000000000000000000" pitchFamily="2" charset="2"/>
                  <a:buChar char="v"/>
                  <a:defRPr/>
                </a:pPr>
                <a:r>
                  <a:rPr lang="ru-RU" sz="1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Дошкольный возраст (3-7 лет) – до 30 минут в день суммарно.</a:t>
                </a:r>
              </a:p>
              <a:p>
                <a:pPr marL="171450" indent="-171450" algn="ctr">
                  <a:buFont typeface="Wingdings" panose="05000000000000000000" pitchFamily="2" charset="2"/>
                  <a:buChar char="v"/>
                  <a:defRPr/>
                </a:pPr>
                <a:r>
                  <a:rPr lang="ru-RU" sz="1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Младший школьный возраст (7-10 лет) – 30-50 минут в день.</a:t>
                </a:r>
              </a:p>
              <a:p>
                <a:pPr marL="171450" indent="-171450" algn="ctr">
                  <a:buFont typeface="Wingdings" panose="05000000000000000000" pitchFamily="2" charset="2"/>
                  <a:buChar char="v"/>
                  <a:defRPr/>
                </a:pPr>
                <a:r>
                  <a:rPr lang="ru-RU" sz="1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Старшие школьные возраста (11-18 лет) – 1-3 часа в день.</a:t>
                </a:r>
              </a:p>
            </p:txBody>
          </p:sp>
        </p:grpSp>
        <p:pic>
          <p:nvPicPr>
            <p:cNvPr id="6" name="Picture 8" descr="Картинки по запросу дети и телевизор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752521" y="1268760"/>
              <a:ext cx="3638958" cy="25922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725AB14-5A9B-42DE-8685-2F5521ADD263}" type="slidenum">
              <a:rPr lang="ru-RU" altLang="ru-RU" smtClean="0">
                <a:solidFill>
                  <a:schemeClr val="accent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ru-RU" altLang="ru-RU" smtClean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" t="17785" b="7738"/>
          <a:stretch/>
        </p:blipFill>
        <p:spPr>
          <a:xfrm>
            <a:off x="107504" y="1916832"/>
            <a:ext cx="8927104" cy="4824536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0" y="66675"/>
            <a:ext cx="6700838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Рекомендуемое время использования гаджетов в течении дня</a:t>
            </a:r>
          </a:p>
        </p:txBody>
      </p:sp>
      <p:pic>
        <p:nvPicPr>
          <p:cNvPr id="43010" name="Picture 2" descr="Как определить у детей и подростков интернет зависимость, от телефона и  компьютера: признаки, тест. Как избавиться от игровой, компьютерной,  телефонной, интернет зависимости у детей и подростков: леч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60648"/>
            <a:ext cx="1952252" cy="1464188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1"/>
          <p:cNvSpPr txBox="1">
            <a:spLocks noChangeArrowheads="1"/>
          </p:cNvSpPr>
          <p:nvPr/>
        </p:nvSpPr>
        <p:spPr bwMode="auto">
          <a:xfrm>
            <a:off x="533400" y="1831975"/>
            <a:ext cx="54006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ru-RU" altLang="ru-RU" sz="2000">
                <a:solidFill>
                  <a:srgbClr val="0000FF"/>
                </a:solidFill>
                <a:latin typeface="Arial" panose="020B0604020202020204" pitchFamily="34" charset="0"/>
              </a:rPr>
              <a:t>утренняя зарядка, </a:t>
            </a:r>
          </a:p>
          <a:p>
            <a:pPr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ru-RU" altLang="ru-RU" sz="2000">
                <a:solidFill>
                  <a:srgbClr val="0000FF"/>
                </a:solidFill>
                <a:latin typeface="Arial" panose="020B0604020202020204" pitchFamily="34" charset="0"/>
              </a:rPr>
              <a:t>подвижные игры, </a:t>
            </a:r>
          </a:p>
          <a:p>
            <a:pPr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ru-RU" altLang="ru-RU" sz="2000">
                <a:solidFill>
                  <a:srgbClr val="0000FF"/>
                </a:solidFill>
                <a:latin typeface="Arial" panose="020B0604020202020204" pitchFamily="34" charset="0"/>
              </a:rPr>
              <a:t>занятия в кружках и спортивных секциях, </a:t>
            </a:r>
          </a:p>
          <a:p>
            <a:pPr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ru-RU" altLang="ru-RU" sz="2000">
                <a:solidFill>
                  <a:srgbClr val="0000FF"/>
                </a:solidFill>
                <a:latin typeface="Arial" panose="020B0604020202020204" pitchFamily="34" charset="0"/>
              </a:rPr>
              <a:t>прогулки перед сном,</a:t>
            </a:r>
          </a:p>
          <a:p>
            <a:pPr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ru-RU" altLang="ru-RU" sz="2000">
                <a:solidFill>
                  <a:srgbClr val="0000FF"/>
                </a:solidFill>
                <a:latin typeface="Arial" panose="020B0604020202020204" pitchFamily="34" charset="0"/>
              </a:rPr>
              <a:t>активный отдых в выходные дни,</a:t>
            </a:r>
          </a:p>
          <a:p>
            <a:pPr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ru-RU" altLang="ru-RU" sz="2000">
                <a:solidFill>
                  <a:srgbClr val="0000FF"/>
                </a:solidFill>
                <a:latin typeface="Arial" panose="020B0604020202020204" pitchFamily="34" charset="0"/>
              </a:rPr>
              <a:t>закаливание организма.</a:t>
            </a:r>
          </a:p>
        </p:txBody>
      </p:sp>
      <p:pic>
        <p:nvPicPr>
          <p:cNvPr id="21509" name="Picture 5" descr="http://profilaktika.tomsk.ru/wp-content/uploads/2019/07/37824109_l-e15620529798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152" y="1166522"/>
            <a:ext cx="3052862" cy="2038634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1314" r="12599"/>
          <a:stretch/>
        </p:blipFill>
        <p:spPr>
          <a:xfrm>
            <a:off x="593580" y="3953779"/>
            <a:ext cx="2664296" cy="2208246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23850" y="260350"/>
            <a:ext cx="6408738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Двигательный режим школьника</a:t>
            </a:r>
          </a:p>
        </p:txBody>
      </p:sp>
      <p:pic>
        <p:nvPicPr>
          <p:cNvPr id="21515" name="Picture 11" descr="В Югре разрешили семейные прогулки с детьми - Общество - Новости ХМАО-Югры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99" r="6274"/>
          <a:stretch/>
        </p:blipFill>
        <p:spPr bwMode="auto">
          <a:xfrm>
            <a:off x="5076056" y="2865698"/>
            <a:ext cx="3052862" cy="2192204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8268" y="4797152"/>
            <a:ext cx="2657475" cy="1923197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19" name="Picture 15" descr="Подвижные игры для дошкольников: развивающие игры для детей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" r="10173"/>
          <a:stretch/>
        </p:blipFill>
        <p:spPr bwMode="auto">
          <a:xfrm>
            <a:off x="3125828" y="4545260"/>
            <a:ext cx="2808312" cy="2192204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FC32DE7-2A67-40FB-B293-437633AE3CC4}" type="slidenum">
              <a:rPr lang="ru-RU" altLang="ru-RU" smtClean="0">
                <a:solidFill>
                  <a:schemeClr val="accent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ru-RU" altLang="ru-RU" smtClean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grpSp>
        <p:nvGrpSpPr>
          <p:cNvPr id="21507" name="Группа 2"/>
          <p:cNvGrpSpPr>
            <a:grpSpLocks/>
          </p:cNvGrpSpPr>
          <p:nvPr/>
        </p:nvGrpSpPr>
        <p:grpSpPr bwMode="auto">
          <a:xfrm>
            <a:off x="179388" y="260350"/>
            <a:ext cx="8785225" cy="6481763"/>
            <a:chOff x="179512" y="260648"/>
            <a:chExt cx="8785225" cy="6481763"/>
          </a:xfrm>
        </p:grpSpPr>
        <p:grpSp>
          <p:nvGrpSpPr>
            <p:cNvPr id="21508" name="Группа 5"/>
            <p:cNvGrpSpPr>
              <a:grpSpLocks/>
            </p:cNvGrpSpPr>
            <p:nvPr/>
          </p:nvGrpSpPr>
          <p:grpSpPr bwMode="auto">
            <a:xfrm>
              <a:off x="179512" y="260648"/>
              <a:ext cx="8785225" cy="6481763"/>
              <a:chOff x="0" y="195496"/>
              <a:chExt cx="9144000" cy="6467008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95496"/>
                <a:ext cx="9144000" cy="646700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9050" cap="sq">
                <a:solidFill>
                  <a:srgbClr val="0000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26626" name="Picture 2" descr="Сколько должен спать школьник?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87824" y="2132856"/>
                <a:ext cx="3556600" cy="3528392"/>
              </a:xfrm>
              <a:prstGeom prst="ellipse">
                <a:avLst/>
              </a:prstGeom>
              <a:ln w="12700" cap="rnd">
                <a:solidFill>
                  <a:srgbClr val="0000FF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" name="Прямоугольник 1"/>
            <p:cNvSpPr/>
            <p:nvPr/>
          </p:nvSpPr>
          <p:spPr>
            <a:xfrm>
              <a:off x="323974" y="5516861"/>
              <a:ext cx="2016125" cy="2222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763837" y="5296198"/>
              <a:ext cx="1258887" cy="220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:\Documents and Settings\Администратор\Мои документы\Мои рисунки\111эмблем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0000"/>
          </a:blip>
          <a:stretch>
            <a:fillRect/>
          </a:stretch>
        </p:blipFill>
        <p:spPr bwMode="auto">
          <a:xfrm>
            <a:off x="323850" y="260350"/>
            <a:ext cx="1081088" cy="12144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6" name="TextBox 5"/>
          <p:cNvSpPr txBox="1"/>
          <p:nvPr/>
        </p:nvSpPr>
        <p:spPr>
          <a:xfrm>
            <a:off x="1042988" y="2420938"/>
            <a:ext cx="6049962" cy="258532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Будьте </a:t>
            </a:r>
            <a:r>
              <a:rPr lang="ru-RU" sz="54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здоровы!</a:t>
            </a:r>
          </a:p>
          <a:p>
            <a:pPr algn="ctr">
              <a:defRPr/>
            </a:pPr>
            <a:r>
              <a:rPr lang="ru-RU" sz="54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</a:t>
            </a:r>
            <a:r>
              <a:rPr lang="ru-RU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внимание</a:t>
            </a: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5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 descr="Счастливые дети планета: стоковые векторные изображения, иллюстрации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9219" name="Picture 16" descr="Всемирный День здоровья 2021 г. – построим более справедливый, более здоровый мир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7721600" cy="6877050"/>
          </a:xfrm>
          <a:prstGeom prst="rect">
            <a:avLst/>
          </a:prstGeom>
          <a:noFill/>
          <a:ln w="127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11288" y="244475"/>
            <a:ext cx="4711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здоровья</a:t>
            </a:r>
          </a:p>
        </p:txBody>
      </p:sp>
      <p:pic>
        <p:nvPicPr>
          <p:cNvPr id="40964" name="Picture 4" descr="Двигательная активность и ее значение для здоровья ребенка | ГУЗ ТО &quot;Центр  детской психоневрологи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6"/>
          <a:stretch/>
        </p:blipFill>
        <p:spPr bwMode="auto">
          <a:xfrm>
            <a:off x="6242227" y="1113423"/>
            <a:ext cx="2703497" cy="2095648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6148388" y="3998913"/>
            <a:ext cx="2952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rgbClr val="0000FF"/>
                </a:solidFill>
                <a:latin typeface="Arial" panose="020B0604020202020204" pitchFamily="34" charset="0"/>
              </a:rPr>
              <a:t>Двигательная активность</a:t>
            </a:r>
          </a:p>
        </p:txBody>
      </p:sp>
      <p:pic>
        <p:nvPicPr>
          <p:cNvPr id="40966" name="Picture 6" descr="Правильное питание для детей школьного возраста - GrowFoo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7" r="4337"/>
          <a:stretch/>
        </p:blipFill>
        <p:spPr bwMode="auto">
          <a:xfrm>
            <a:off x="3362508" y="1118083"/>
            <a:ext cx="2664296" cy="2090988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246" name="TextBox 6"/>
          <p:cNvSpPr txBox="1">
            <a:spLocks noChangeArrowheads="1"/>
          </p:cNvSpPr>
          <p:nvPr/>
        </p:nvSpPr>
        <p:spPr bwMode="auto">
          <a:xfrm>
            <a:off x="3546475" y="3379788"/>
            <a:ext cx="22971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rgbClr val="0000FF"/>
                </a:solidFill>
                <a:latin typeface="Arial" panose="020B0604020202020204" pitchFamily="34" charset="0"/>
              </a:rPr>
              <a:t>Здоровое питание</a:t>
            </a:r>
          </a:p>
        </p:txBody>
      </p:sp>
      <p:pic>
        <p:nvPicPr>
          <p:cNvPr id="40968" name="Picture 8" descr="Механизмы закаливания - apomed24ru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9"/>
          <a:stretch/>
        </p:blipFill>
        <p:spPr bwMode="auto">
          <a:xfrm>
            <a:off x="6144503" y="4032823"/>
            <a:ext cx="2822359" cy="2095200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248" name="TextBox 7"/>
          <p:cNvSpPr txBox="1">
            <a:spLocks noChangeArrowheads="1"/>
          </p:cNvSpPr>
          <p:nvPr/>
        </p:nvSpPr>
        <p:spPr bwMode="auto">
          <a:xfrm>
            <a:off x="6240463" y="6238875"/>
            <a:ext cx="2930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rgbClr val="0000FF"/>
                </a:solidFill>
                <a:latin typeface="Arial" panose="020B0604020202020204" pitchFamily="34" charset="0"/>
              </a:rPr>
              <a:t>Закаливание организма</a:t>
            </a:r>
          </a:p>
        </p:txBody>
      </p:sp>
      <p:pic>
        <p:nvPicPr>
          <p:cNvPr id="40970" name="Picture 10" descr="Личная гигиена детей | Центр гигиены и эпидемиологии в Республике Саха  (Якутия)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9"/>
          <a:stretch/>
        </p:blipFill>
        <p:spPr bwMode="auto">
          <a:xfrm>
            <a:off x="300140" y="4006425"/>
            <a:ext cx="2829766" cy="2095200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250" name="TextBox 8"/>
          <p:cNvSpPr txBox="1">
            <a:spLocks noChangeArrowheads="1"/>
          </p:cNvSpPr>
          <p:nvPr/>
        </p:nvSpPr>
        <p:spPr bwMode="auto">
          <a:xfrm>
            <a:off x="671513" y="6213475"/>
            <a:ext cx="2087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rgbClr val="0000FF"/>
                </a:solidFill>
                <a:latin typeface="Arial" panose="020B0604020202020204" pitchFamily="34" charset="0"/>
              </a:rPr>
              <a:t>Личная гигиена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426" y="3998215"/>
            <a:ext cx="2069348" cy="2069348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252" name="TextBox 15"/>
          <p:cNvSpPr txBox="1">
            <a:spLocks noChangeArrowheads="1"/>
          </p:cNvSpPr>
          <p:nvPr/>
        </p:nvSpPr>
        <p:spPr bwMode="auto">
          <a:xfrm>
            <a:off x="3546475" y="6156325"/>
            <a:ext cx="20875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rgbClr val="0000FF"/>
                </a:solidFill>
                <a:latin typeface="Arial" panose="020B0604020202020204" pitchFamily="34" charset="0"/>
              </a:rPr>
              <a:t>Отказ от вредных привычек</a:t>
            </a:r>
          </a:p>
        </p:txBody>
      </p:sp>
      <p:pic>
        <p:nvPicPr>
          <p:cNvPr id="40972" name="Picture 12" descr="Хранители сновидений: кто и как помогает родителям наладить здоровый сон  малышей - МК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85" y="1118083"/>
            <a:ext cx="2725948" cy="2107936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254" name="TextBox 9"/>
          <p:cNvSpPr txBox="1">
            <a:spLocks noChangeArrowheads="1"/>
          </p:cNvSpPr>
          <p:nvPr/>
        </p:nvSpPr>
        <p:spPr bwMode="auto">
          <a:xfrm>
            <a:off x="190500" y="3248025"/>
            <a:ext cx="25923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rgbClr val="0000FF"/>
                </a:solidFill>
                <a:latin typeface="Arial" panose="020B0604020202020204" pitchFamily="34" charset="0"/>
              </a:rPr>
              <a:t>Режим дня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rgbClr val="0000FF"/>
                </a:solidFill>
                <a:latin typeface="Arial" panose="020B0604020202020204" pitchFamily="34" charset="0"/>
              </a:rPr>
              <a:t>(учебы и отдыха)</a:t>
            </a:r>
          </a:p>
        </p:txBody>
      </p:sp>
      <p:sp>
        <p:nvSpPr>
          <p:cNvPr id="10255" name="TextBox 10"/>
          <p:cNvSpPr txBox="1">
            <a:spLocks noChangeArrowheads="1"/>
          </p:cNvSpPr>
          <p:nvPr/>
        </p:nvSpPr>
        <p:spPr bwMode="auto">
          <a:xfrm>
            <a:off x="6145213" y="3386138"/>
            <a:ext cx="2978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rgbClr val="0000FF"/>
                </a:solidFill>
                <a:latin typeface="Arial" panose="020B0604020202020204" pitchFamily="34" charset="0"/>
              </a:rPr>
              <a:t>Двигательная активность</a:t>
            </a: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682" r="31589"/>
          <a:stretch/>
        </p:blipFill>
        <p:spPr>
          <a:xfrm>
            <a:off x="362911" y="844774"/>
            <a:ext cx="5964938" cy="5824586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331913" y="7938"/>
            <a:ext cx="511175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Здоровье школьника</a:t>
            </a:r>
          </a:p>
        </p:txBody>
      </p:sp>
      <p:sp>
        <p:nvSpPr>
          <p:cNvPr id="11268" name="AutoShape 2" descr="Как выбрать школьный рюкзак - MegaObz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5062" name="Picture 6" descr="Роспотребнадзор рассказал, какими должны быть школьные учебники и портфели  / Маяк. Сосновый Бор. Ленобласть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2" r="25775"/>
          <a:stretch/>
        </p:blipFill>
        <p:spPr bwMode="auto">
          <a:xfrm>
            <a:off x="6444208" y="1556791"/>
            <a:ext cx="2592288" cy="4400551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71DE90D-4CA1-4BE9-A883-1053312C7D0A}" type="slidenum">
              <a:rPr lang="ru-RU" altLang="ru-RU" smtClean="0">
                <a:solidFill>
                  <a:schemeClr val="accent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ru-RU" altLang="ru-RU" smtClean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pic>
        <p:nvPicPr>
          <p:cNvPr id="41988" name="Picture 4" descr="https://assets-global.website-files.com/599873abab717100012c91ea/5f21a4758b1cd62ea404e89f_%D0%A0%D0%B5%D0%B6%D0%B8%D0%BC%20%D0%B4%D0%BD%D1%8F%20%D0%BF%D0%B5%D1%80%D0%B2%D0%BE%D0%BA%D0%BB%D0%B0%D1%81%D1%81%D0%BD%D0%B8%D0%BA%D0%B0%20%D0%B2%20%D0%BE%D0%B1%D1%8B%D1%87%D0%BD%D0%BE%D0%B9%20%D1%88%D0%BA%D0%BE%D0%BB%D0%B5%20(1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9"/>
          <a:stretch/>
        </p:blipFill>
        <p:spPr bwMode="auto">
          <a:xfrm>
            <a:off x="323528" y="692696"/>
            <a:ext cx="8422927" cy="6159856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TextBox 9"/>
          <p:cNvSpPr txBox="1"/>
          <p:nvPr/>
        </p:nvSpPr>
        <p:spPr>
          <a:xfrm>
            <a:off x="107950" y="115888"/>
            <a:ext cx="7272338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Режим дня школьников младших классов</a:t>
            </a: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F92B0BF-45F8-487F-9837-09006DACDF74}" type="slidenum">
              <a:rPr lang="ru-RU" altLang="ru-RU" smtClean="0">
                <a:solidFill>
                  <a:schemeClr val="accent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ru-RU" altLang="ru-RU" smtClean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pic>
        <p:nvPicPr>
          <p:cNvPr id="12291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" r="1176"/>
          <a:stretch/>
        </p:blipFill>
        <p:spPr bwMode="auto">
          <a:xfrm>
            <a:off x="179512" y="116632"/>
            <a:ext cx="8786022" cy="6625481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" t="3151" r="1963" b="3295"/>
          <a:stretch/>
        </p:blipFill>
        <p:spPr>
          <a:xfrm>
            <a:off x="179512" y="680667"/>
            <a:ext cx="8784976" cy="6048672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2386013" y="22225"/>
            <a:ext cx="3133725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kumimoji="1" lang="ru-RU" sz="3600" b="1" dirty="0">
                <a:ln w="9000" cmpd="sng">
                  <a:noFill/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Гигиена рук  </a:t>
            </a:r>
            <a:endParaRPr lang="ru-RU" sz="3600" dirty="0">
              <a:ln w="9000" cmpd="sng">
                <a:noFill/>
                <a:prstDash val="solid"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64E601-B96D-4BC8-B763-0E8C72BC6423}" type="slidenum">
              <a:rPr lang="ru-RU" altLang="ru-RU" smtClean="0">
                <a:solidFill>
                  <a:schemeClr val="accent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ru-RU" altLang="ru-RU" smtClean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pic>
        <p:nvPicPr>
          <p:cNvPr id="14339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5" y="260648"/>
            <a:ext cx="8963510" cy="6336704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00" b="7550"/>
          <a:stretch/>
        </p:blipFill>
        <p:spPr>
          <a:xfrm>
            <a:off x="251520" y="692696"/>
            <a:ext cx="6300192" cy="5976664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0" y="22225"/>
            <a:ext cx="8027988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Здоровое питание для учащихся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87" t="-1" b="47773"/>
          <a:stretch/>
        </p:blipFill>
        <p:spPr>
          <a:xfrm>
            <a:off x="6551712" y="692696"/>
            <a:ext cx="2412776" cy="2939058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4034" name="Picture 2" descr="Пирамида питания - пищевая пирамид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712" y="3836411"/>
            <a:ext cx="2412776" cy="2628292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00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11531</TotalTime>
  <Words>178</Words>
  <Application>Microsoft Office PowerPoint</Application>
  <PresentationFormat>Экран (4:3)</PresentationFormat>
  <Paragraphs>40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Times New Roman</vt:lpstr>
      <vt:lpstr>Trebuchet MS</vt:lpstr>
      <vt:lpstr>Wingdings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Удельный вес выполнения ежегодного Плана плановых проверок</dc:title>
  <dc:creator>1</dc:creator>
  <cp:lastModifiedBy>user</cp:lastModifiedBy>
  <cp:revision>1112</cp:revision>
  <cp:lastPrinted>2019-12-09T12:40:20Z</cp:lastPrinted>
  <dcterms:created xsi:type="dcterms:W3CDTF">2013-07-12T14:14:17Z</dcterms:created>
  <dcterms:modified xsi:type="dcterms:W3CDTF">2022-04-06T04:31:03Z</dcterms:modified>
</cp:coreProperties>
</file>